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8" r:id="rId3"/>
    <p:sldId id="294" r:id="rId4"/>
    <p:sldId id="315" r:id="rId5"/>
    <p:sldId id="316" r:id="rId6"/>
    <p:sldId id="317" r:id="rId7"/>
    <p:sldId id="297" r:id="rId8"/>
    <p:sldId id="319" r:id="rId9"/>
    <p:sldId id="320" r:id="rId10"/>
    <p:sldId id="321" r:id="rId11"/>
    <p:sldId id="324" r:id="rId12"/>
    <p:sldId id="325" r:id="rId13"/>
    <p:sldId id="326" r:id="rId14"/>
    <p:sldId id="322" r:id="rId15"/>
    <p:sldId id="327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amni stil 2 - Isticanje 1/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Kako se nazivaju revolucionarna zbivanja u Europi </a:t>
          </a:r>
          <a:r>
            <a:rPr lang="hr-HR" sz="3600" dirty="0" err="1">
              <a:latin typeface="Arial" panose="020B0604020202020204" pitchFamily="34" charset="0"/>
              <a:cs typeface="Arial" panose="020B0604020202020204" pitchFamily="34" charset="0"/>
            </a:rPr>
            <a:t>1848</a:t>
          </a:r>
          <a:r>
            <a:rPr lang="hr-HR" sz="3600" dirty="0" smtClean="0">
              <a:latin typeface="Arial" panose="020B0604020202020204" pitchFamily="34" charset="0"/>
              <a:cs typeface="Arial" panose="020B0604020202020204" pitchFamily="34" charset="0"/>
            </a:rPr>
            <a:t>. – </a:t>
          </a:r>
          <a:r>
            <a:rPr lang="hr-HR" sz="3600" dirty="0" err="1" smtClean="0">
              <a:latin typeface="Arial" panose="020B0604020202020204" pitchFamily="34" charset="0"/>
              <a:cs typeface="Arial" panose="020B0604020202020204" pitchFamily="34" charset="0"/>
            </a:rPr>
            <a:t>1849</a:t>
          </a:r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. godine?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Navedi ciljeve revolucionara.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Zašto su drugi narodi u Ugarskoj bili protiv mađarske revolucije?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Kako je ugušena mađarska revolucija?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Tko je postao vladar Habsburške Monarhije 1848. godine?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je nametnuti ustav?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Zašto revolucije 1848. godine smatramo važnima, iako su uglavnom bile neuspješne?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su Zahtijevanja naroda?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Prepoznaj osobu na slici. Što znaš o njemu?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Koje zahtjeve smatraš najvažnijima? Zašto?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Prepoznaj dokument i objasni.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altLang="sr-Latn-RS" sz="3200" dirty="0"/>
            <a:t>Koji su dijelovi Hrvatske ujedinjeni pod upravom bana Josipa Jelačića?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Kada i gdje je prvi put zasjedao Hrvatski zastupnički sabor?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altLang="sr-Latn-RS" sz="3200" dirty="0"/>
            <a:t>Navedi barem tri odluke Hrvatskog sabora 1848. godine.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U ratu protiv ugarske vlade, koje je područje Jelačić osvojio i proglasio ga dijelom Hrvatske?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Do kakvih je promjena došlo revolucijom u Francuskoj 1848. godine?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Tko je umjesto kralja došao na čelo države?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je Luj Bonaparte napravio 1852. godine?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su tražili narodi u Habsburškoj Monarhiji?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su tražili austrijski Nijemci?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su tražili mađarski revolucionari?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Prepoznaj osobu na slici. Što znaš o njemu?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Kako se nazivaju revolucionarna zbivanja u Europi </a:t>
          </a:r>
          <a:r>
            <a:rPr lang="hr-HR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1848</a:t>
          </a:r>
          <a:r>
            <a:rPr lang="hr-HR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– </a:t>
          </a:r>
          <a:r>
            <a:rPr lang="hr-HR" sz="3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1849</a:t>
          </a: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. godine?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Navedi ciljeve revolucionara.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Zašto su drugi narodi u Ugarskoj bili protiv mađarske revolucije?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Kako je ugušena mađarska revolucija?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Tko je postao vladar Habsburške Monarhije 1848. godine?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je nametnuti ustav?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Zašto revolucije 1848. godine smatramo važnima, iako su uglavnom bile neuspješne?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su Zahtijevanja naroda?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Prepoznaj osobu na slici. Što znaš o njemu?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Koje zahtjeve smatraš najvažnijima? Zašto?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Prepoznaj dokument i objasni.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3200" kern="1200" dirty="0"/>
            <a:t>Koji su dijelovi Hrvatske ujedinjeni pod upravom bana Josipa Jelačića?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Kada i gdje je prvi put zasjedao Hrvatski zastupnički sabor?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3200" kern="1200" dirty="0"/>
            <a:t>Navedi barem tri odluke Hrvatskog sabora 1848. godine.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U ratu protiv ugarske vlade, koje je područje Jelačić osvojio i proglasio ga dijelom Hrvatske?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Do kakvih je promjena došlo revolucijom u Francuskoj 1848. godine?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Tko je umjesto kralja došao na čelo države?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je Luj Bonaparte napravio 1852. godine?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su tražili narodi u Habsburškoj Monarhiji?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su tražili austrijski Nijemci?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su tražili mađarski revolucionari?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Prepoznaj osobu na slici. Što znaš o njemu?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FF33D1-B88E-4700-ADC7-4B3296578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7A11C03-EA1B-4610-BAB5-7CDE8A3ED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0075491-F625-4D38-8007-07FBAAA4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3EFE-C251-4412-9A83-92AC848F4088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599C2A0-1E01-40F1-B48C-DB0CA56E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F228D9C-E864-4553-8B1C-DAFE7314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590-AC96-4C35-A2DD-D91E1444CA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7815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390F3A-5574-4D38-AD52-5911CE8E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2DBBDC70-70C7-4970-9E79-0E5628BE0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B9CDD62-477E-4BF3-B7EF-FC706229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3EFE-C251-4412-9A83-92AC848F4088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9858675-CD34-465F-ACF3-B32B02AD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0DA051-2D1F-4C90-857F-AA978498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590-AC96-4C35-A2DD-D91E1444CA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984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6A3633A2-60A5-49DB-B1F6-D229FC500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879342F-A131-45F5-A6DD-A53085821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4267566-684F-479F-88A7-F02218B4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3EFE-C251-4412-9A83-92AC848F4088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42479CA-8DB8-4533-81A8-D94B70DE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2214747-9826-4CD5-B775-9F230461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590-AC96-4C35-A2DD-D91E1444CA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3790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EA5697-DDAE-423C-8E33-B67B0DC3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FCEA8CA-4B49-444C-A53E-D89B7F9AD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30CE2FA-8C3E-474B-8AE3-41C52CEAA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3EFE-C251-4412-9A83-92AC848F4088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B014CE9-9609-421D-886A-B1EF7063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3132126-BB63-4E87-ADC8-3A7FB72F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590-AC96-4C35-A2DD-D91E1444CA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8324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D0A6A5-08DB-4EAA-9314-F054FF52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65B961E-BA17-4F28-B5DD-087DB159F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6F2FB18-3660-453B-9654-9B67272A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3EFE-C251-4412-9A83-92AC848F4088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C831E48-BD1B-4503-9384-32150ED6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EC19639-B1AE-4420-97F2-83F62778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590-AC96-4C35-A2DD-D91E1444CA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09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1E9705-62CE-4BFC-B303-AE54318F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4F6082-8BD3-4460-897B-284283494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3A25643-4A02-46B2-81A2-04F85BB17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872DBFC-6D71-4C8C-8F86-79C09A92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3EFE-C251-4412-9A83-92AC848F4088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F94CDCC-96D2-4D8F-A000-E88C06D2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E13013-6D09-49AD-89C5-0CE8973A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590-AC96-4C35-A2DD-D91E1444CA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109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B646BCF-13B8-449D-B357-C7B48144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BEBF0D5-F065-430D-B88B-2DB3D31A4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9E14795-BD41-4886-BF48-93E9BC81C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E679396-E77D-4B77-8923-D3902E073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B0465D3C-6376-4557-AA06-48D655E52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5738115B-C119-4B3D-B821-62389E98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3EFE-C251-4412-9A83-92AC848F4088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477AAE15-FEA8-4058-B496-6C5340EF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6582F32B-0EE8-4148-8FFB-D848E437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590-AC96-4C35-A2DD-D91E1444CA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6343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BF7AEB-D587-441F-8B34-FCE5595F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2D53306E-6723-4531-AE18-5D730BF2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3EFE-C251-4412-9A83-92AC848F4088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27305B53-63E1-4BF8-B43C-63047502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2E3CA0EE-CCD2-40F8-B631-28316220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590-AC96-4C35-A2DD-D91E1444CA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632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05525428-FB34-437F-A690-446D0D3C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3EFE-C251-4412-9A83-92AC848F4088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BD137B1A-333B-47DF-8D2B-770F5B8D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B9A4E5B6-FC4E-4A2E-B793-88AE5ADD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590-AC96-4C35-A2DD-D91E1444CA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2452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7C2283-6BE5-44D7-A077-E4B6500B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C05E0A8-9030-492E-B327-BB32EA8F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8462F0E-9538-45DC-AFEE-FBA699D31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BD343C3-EF5B-427C-8AEE-FEE2F9E3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3EFE-C251-4412-9A83-92AC848F4088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DB58A38-ED8E-41AE-96B1-5709EC65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A268CAC-FFA2-4245-AC26-CD8D66EE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590-AC96-4C35-A2DD-D91E1444CA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049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3DE6C9-A5E0-4072-8EE7-EB2CD39F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9A12005F-BBF6-48E4-97D9-AB3FACA81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B2A7BB4-5B72-41AA-B0E1-F612E2CB6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3C5C45D-565D-42A1-B8A8-BA83E6E93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3EFE-C251-4412-9A83-92AC848F4088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C5574AA-20CB-41D1-B4F3-620015B7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891EACC-9226-4AA7-912B-EFEDBFCD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F590-AC96-4C35-A2DD-D91E1444CA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303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DA0FBCD4-A928-4E5A-98BE-34DC9480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38EAC68-7632-43A1-9F13-68A2C6057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5964666-6727-4295-99D7-E92639F19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EFE-C251-4412-9A83-92AC848F4088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9DF0EEE-3A2B-4E62-84D2-87868B8A4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BAAA7BB-129A-41D3-B13B-F8BA0B9E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AF590-AC96-4C35-A2DD-D91E1444CA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3213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4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4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B29D3364-9A57-4363-898D-CAECAB577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2141"/>
            <a:ext cx="2796466" cy="395353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4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Ponavljanje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Revolucije 1848./1849. 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546591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364924" y="2937325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479260" y="2913084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To je bio početak postupne demokratizacije europskih država, širenja prava glasa na sve veći broj ljudi te smanjivanja povlastica plemića i bogataša. </a:t>
            </a:r>
            <a:endParaRPr lang="en-US" sz="24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Dokument Narodne stranke u kojem su iznijeti zahtjevi oblikovani pod utjecajem revolucionarnih zbivanja u Habsburškoj Monarhiji i idejama hrvatskog narodnog preporoda.</a:t>
            </a:r>
          </a:p>
        </p:txBody>
      </p:sp>
    </p:spTree>
    <p:extLst>
      <p:ext uri="{BB962C8B-B14F-4D97-AF65-F5344CB8AC3E}">
        <p14:creationId xmlns:p14="http://schemas.microsoft.com/office/powerpoint/2010/main" xmlns="" val="29505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74446"/>
            <a:ext cx="2804862" cy="1402431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A51032C7-8731-4D36-BCEA-8AEAF1F32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2610" y="687398"/>
            <a:ext cx="4007126" cy="5424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21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C3D3E37-D03E-4DF3-8664-17CC6F2F3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291" y="506027"/>
            <a:ext cx="4319930" cy="63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5906991"/>
              </p:ext>
            </p:extLst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1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5955832"/>
              </p:ext>
            </p:extLst>
          </p:nvPr>
        </p:nvGraphicFramePr>
        <p:xfrm>
          <a:off x="702309" y="277417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7406EAB-D02E-437C-A497-C96BD9059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19" y="870012"/>
            <a:ext cx="6762654" cy="4965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431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3506221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364924" y="2937325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615602" y="296635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308" y="5881538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Banska Hrvatska, Dalmacija, Rijeka i Vojna krajina.</a:t>
            </a:r>
            <a:endParaRPr lang="en-US" sz="24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Početkom lipnja 1848. godine u Zagrebu.</a:t>
            </a:r>
          </a:p>
        </p:txBody>
      </p:sp>
    </p:spTree>
    <p:extLst>
      <p:ext uri="{BB962C8B-B14F-4D97-AF65-F5344CB8AC3E}">
        <p14:creationId xmlns:p14="http://schemas.microsoft.com/office/powerpoint/2010/main" xmlns="" val="19205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0415158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107473" y="2644362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9615602" y="296635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65063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479395" y="3613212"/>
            <a:ext cx="46252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Potvrdio odluke i proglase bana Jelačića </a:t>
            </a:r>
            <a:r>
              <a:rPr lang="hr-HR" sz="2400" dirty="0" smtClean="0">
                <a:solidFill>
                  <a:schemeClr val="bg1"/>
                </a:solidFill>
              </a:rPr>
              <a:t>– ukidanje </a:t>
            </a:r>
            <a:r>
              <a:rPr lang="hr-HR" sz="2400" dirty="0">
                <a:solidFill>
                  <a:schemeClr val="bg1"/>
                </a:solidFill>
              </a:rPr>
              <a:t>kmetstva, prekid svih veza s Ugarskom, ujedinjenje Vojne krajine i Dalmacije s Hrvatskom, preuređenje monarhije u zajednicu ravnopravnih naroda.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Međimurje.</a:t>
            </a:r>
          </a:p>
        </p:txBody>
      </p:sp>
    </p:spTree>
    <p:extLst>
      <p:ext uri="{BB962C8B-B14F-4D97-AF65-F5344CB8AC3E}">
        <p14:creationId xmlns:p14="http://schemas.microsoft.com/office/powerpoint/2010/main" xmlns="" val="20960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xmlns="" id="{36A62B83-2BF2-466C-A2D5-4D6C89962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3802725"/>
              </p:ext>
            </p:extLst>
          </p:nvPr>
        </p:nvGraphicFramePr>
        <p:xfrm>
          <a:off x="115330" y="280087"/>
          <a:ext cx="9303797" cy="561539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759920">
                  <a:extLst>
                    <a:ext uri="{9D8B030D-6E8A-4147-A177-3AD203B41FA5}">
                      <a16:colId xmlns:a16="http://schemas.microsoft.com/office/drawing/2014/main" xmlns="" val="1909612308"/>
                    </a:ext>
                  </a:extLst>
                </a:gridCol>
                <a:gridCol w="1791148">
                  <a:extLst>
                    <a:ext uri="{9D8B030D-6E8A-4147-A177-3AD203B41FA5}">
                      <a16:colId xmlns:a16="http://schemas.microsoft.com/office/drawing/2014/main" xmlns="" val="3723036805"/>
                    </a:ext>
                  </a:extLst>
                </a:gridCol>
                <a:gridCol w="2418550">
                  <a:extLst>
                    <a:ext uri="{9D8B030D-6E8A-4147-A177-3AD203B41FA5}">
                      <a16:colId xmlns:a16="http://schemas.microsoft.com/office/drawing/2014/main" xmlns="" val="2566708097"/>
                    </a:ext>
                  </a:extLst>
                </a:gridCol>
                <a:gridCol w="1597305">
                  <a:extLst>
                    <a:ext uri="{9D8B030D-6E8A-4147-A177-3AD203B41FA5}">
                      <a16:colId xmlns:a16="http://schemas.microsoft.com/office/drawing/2014/main" xmlns="" val="2545789895"/>
                    </a:ext>
                  </a:extLst>
                </a:gridCol>
                <a:gridCol w="1736874">
                  <a:extLst>
                    <a:ext uri="{9D8B030D-6E8A-4147-A177-3AD203B41FA5}">
                      <a16:colId xmlns:a16="http://schemas.microsoft.com/office/drawing/2014/main" xmlns="" val="1522085893"/>
                    </a:ext>
                  </a:extLst>
                </a:gridCol>
              </a:tblGrid>
              <a:tr h="54731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REVOLUCIJE </a:t>
                      </a:r>
                      <a:r>
                        <a:rPr lang="hr-HR" sz="2400" dirty="0" err="1">
                          <a:effectLst/>
                        </a:rPr>
                        <a:t>1848</a:t>
                      </a:r>
                      <a:r>
                        <a:rPr lang="hr-HR" sz="2400" dirty="0" smtClean="0">
                          <a:effectLst/>
                        </a:rPr>
                        <a:t>. – </a:t>
                      </a:r>
                      <a:r>
                        <a:rPr lang="hr-HR" sz="2400" dirty="0" err="1" smtClean="0">
                          <a:effectLst/>
                        </a:rPr>
                        <a:t>1849</a:t>
                      </a:r>
                      <a:r>
                        <a:rPr lang="hr-HR" sz="2400" dirty="0">
                          <a:effectLst/>
                        </a:rPr>
                        <a:t>. U EUROPI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5F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7436783"/>
                  </a:ext>
                </a:extLst>
              </a:tr>
              <a:tr h="1054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</a:rPr>
                        <a:t>FRANCUSKA</a:t>
                      </a:r>
                      <a:endParaRPr lang="hr-H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 AUSTRIJSKI DIO </a:t>
                      </a:r>
                      <a:r>
                        <a:rPr lang="hr-HR" sz="1800" b="1" dirty="0" smtClean="0">
                          <a:effectLst/>
                        </a:rPr>
                        <a:t>HABSBURŠKE</a:t>
                      </a:r>
                      <a:r>
                        <a:rPr lang="hr-HR" sz="1800" b="1" baseline="0" dirty="0" smtClean="0">
                          <a:effectLst/>
                        </a:rPr>
                        <a:t> </a:t>
                      </a:r>
                      <a:r>
                        <a:rPr lang="hr-HR" sz="1800" b="1" dirty="0" smtClean="0">
                          <a:effectLst/>
                        </a:rPr>
                        <a:t>MONARHIJE</a:t>
                      </a:r>
                      <a:endParaRPr lang="hr-H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</a:rPr>
                        <a:t>UGARSKA</a:t>
                      </a:r>
                      <a:endParaRPr lang="hr-H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</a:rPr>
                        <a:t>HRVATSKA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</a:rPr>
                        <a:t> </a:t>
                      </a:r>
                      <a:endParaRPr lang="hr-H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8363318"/>
                  </a:ext>
                </a:extLst>
              </a:tr>
              <a:tr h="178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CILJEVI: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7336205"/>
                  </a:ext>
                </a:extLst>
              </a:tr>
              <a:tr h="222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OSTVARENJA: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 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4038191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D42C609-FDC0-44DE-8CCF-0BA83F3B1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D3FA3A3-8F95-47C7-A9FE-935BB5094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A06A6B97-4039-4358-A8FE-F93B676F20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625726" y="3781887"/>
            <a:ext cx="1372711" cy="2937328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DC5BBAC3-2D66-48C5-BB07-E5D290AE32CF}"/>
              </a:ext>
            </a:extLst>
          </p:cNvPr>
          <p:cNvSpPr/>
          <p:nvPr/>
        </p:nvSpPr>
        <p:spPr>
          <a:xfrm>
            <a:off x="9422167" y="897285"/>
            <a:ext cx="2769833" cy="2444565"/>
          </a:xfrm>
          <a:prstGeom prst="wedgeEllipseCallout">
            <a:avLst>
              <a:gd name="adj1" fmla="val 16166"/>
              <a:gd name="adj2" fmla="val 85749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Ispuni tablicu koristeći se udžbenikom i bilješkama.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57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4034298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05126" y="289293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363850" y="2735531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595" y="5873301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Proljeće naroda.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Iznijeli su zahtjeve za liberalnim reformama, ukidanjem plemićkih povlastica, apsolutizma, feudalizma, zalagali se za poboljšanje radnih i životnih uvjeta te iskazivali želje za stvaranjem nacionalnih država.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55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0318543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05126" y="289293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363850" y="2735531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9119" y="5865062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Kralj je zbačen s vlasti, a Francuska je proglašena Republikom.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Demokratski izabrani predsjednik, Luj Bonaparte.</a:t>
            </a:r>
            <a:endParaRPr lang="hr-HR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968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0643754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05126" y="289293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479260" y="2913084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881" y="5898014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Izvršio je državni udar, raspustio parlament, uveo osobnu vlast i proglasio se carem Napoleonom III.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Narodi unutar Monarhije tražili su veći stupanj samostalnosti ili potpunu neovisnost.</a:t>
            </a:r>
            <a:endParaRPr lang="en-US" sz="32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420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9091416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205126" y="289293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479260" y="2913084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545" y="5865062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Austrijski Nijemci tražili su da se Austrija odvoji od ostatka Monarhije i priključi budućoj njemačkoj državi.</a:t>
            </a:r>
            <a:endParaRPr 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Tražili su veću samostalnost Ugarske unutar Monarhije.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931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 descr="Slika na kojoj se prikazuje osoba, na zatvorenom, prozor, muškarac&#10;&#10;Opis je automatski generiran">
            <a:extLst>
              <a:ext uri="{FF2B5EF4-FFF2-40B4-BE49-F238E27FC236}">
                <a16:creationId xmlns:a16="http://schemas.microsoft.com/office/drawing/2014/main" xmlns="" id="{B43D56D1-DF39-4877-9FF1-A936610BAD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9891" y="753476"/>
            <a:ext cx="4062555" cy="5308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96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2934813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364924" y="2937325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479260" y="2913084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800" dirty="0">
                <a:solidFill>
                  <a:schemeClr val="bg1"/>
                </a:solidFill>
              </a:rPr>
              <a:t>Hrvatima i drugim narodima unutar Monarhije nisu priznavali ista prava koja su oni tražili od Monarhije.</a:t>
            </a:r>
            <a:endParaRPr lang="en-US" sz="28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Austrijska vojska je uz pomoć ruske vojske ugušila revoluciju u Mađarskoj.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3951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6499312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4364924" y="2937325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479260" y="2913084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dirty="0">
                <a:solidFill>
                  <a:schemeClr val="bg1"/>
                </a:solidFill>
              </a:rPr>
              <a:t>Franjo Josip I.</a:t>
            </a:r>
            <a:endParaRPr lang="en-US" sz="36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Nametnuti ustav je ustav koji je donio vladar bez sudjelovanja (odobrenja) parlamenta. 1849. godine Franjo Josip I. donio je nametnuti ustav.</a:t>
            </a:r>
          </a:p>
        </p:txBody>
      </p:sp>
    </p:spTree>
    <p:extLst>
      <p:ext uri="{BB962C8B-B14F-4D97-AF65-F5344CB8AC3E}">
        <p14:creationId xmlns:p14="http://schemas.microsoft.com/office/powerpoint/2010/main" xmlns="" val="144430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477</Words>
  <Application>Microsoft Office PowerPoint</Application>
  <PresentationFormat>Custom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sustava Office</vt:lpstr>
      <vt:lpstr>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Maja Juratovac</dc:creator>
  <cp:lastModifiedBy>dvukelic</cp:lastModifiedBy>
  <cp:revision>25</cp:revision>
  <dcterms:created xsi:type="dcterms:W3CDTF">2020-06-26T14:21:55Z</dcterms:created>
  <dcterms:modified xsi:type="dcterms:W3CDTF">2020-06-29T09:54:33Z</dcterms:modified>
</cp:coreProperties>
</file>